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9" r:id="rId11"/>
    <p:sldId id="264" r:id="rId12"/>
    <p:sldId id="270" r:id="rId13"/>
    <p:sldId id="271" r:id="rId14"/>
    <p:sldId id="272" r:id="rId15"/>
    <p:sldId id="265" r:id="rId16"/>
    <p:sldId id="266" r:id="rId17"/>
    <p:sldId id="273" r:id="rId18"/>
    <p:sldId id="267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Law of contract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Business law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58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Serious intention to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Must be a meeting of the minds</a:t>
            </a:r>
            <a:endParaRPr lang="en-ZA" sz="3200" dirty="0"/>
          </a:p>
          <a:p>
            <a:r>
              <a:rPr lang="en-ZA" sz="3200" dirty="0" smtClean="0"/>
              <a:t>Not merely a statement of intent to do business</a:t>
            </a:r>
          </a:p>
          <a:p>
            <a:pPr lvl="1"/>
            <a:r>
              <a:rPr lang="en-ZA" sz="3000" dirty="0" smtClean="0"/>
              <a:t>Price list, brochure, advert </a:t>
            </a:r>
            <a:r>
              <a:rPr lang="en-ZA" sz="3000" dirty="0" err="1" smtClean="0"/>
              <a:t>etc</a:t>
            </a:r>
            <a:endParaRPr lang="en-ZA" sz="3000" dirty="0"/>
          </a:p>
        </p:txBody>
      </p:sp>
    </p:spTree>
    <p:extLst>
      <p:ext uri="{BB962C8B-B14F-4D97-AF65-F5344CB8AC3E}">
        <p14:creationId xmlns:p14="http://schemas.microsoft.com/office/powerpoint/2010/main" val="353615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70" y="352023"/>
            <a:ext cx="10131425" cy="807076"/>
          </a:xfrm>
        </p:spPr>
        <p:txBody>
          <a:bodyPr/>
          <a:lstStyle/>
          <a:p>
            <a:r>
              <a:rPr lang="en-ZA" dirty="0" smtClean="0"/>
              <a:t>Communication of intent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5008"/>
            <a:ext cx="10131425" cy="5125791"/>
          </a:xfrm>
        </p:spPr>
        <p:txBody>
          <a:bodyPr>
            <a:normAutofit/>
          </a:bodyPr>
          <a:lstStyle/>
          <a:p>
            <a:r>
              <a:rPr lang="en-ZA" sz="3200" dirty="0" smtClean="0"/>
              <a:t>An </a:t>
            </a:r>
            <a:r>
              <a:rPr lang="en-ZA" sz="3200" dirty="0" err="1" smtClean="0"/>
              <a:t>offeror</a:t>
            </a:r>
            <a:r>
              <a:rPr lang="en-ZA" sz="3200" dirty="0" smtClean="0"/>
              <a:t> makes an offer to the </a:t>
            </a:r>
            <a:r>
              <a:rPr lang="en-ZA" sz="3200" dirty="0" err="1" smtClean="0"/>
              <a:t>offeree</a:t>
            </a:r>
            <a:endParaRPr lang="en-ZA" sz="3200" dirty="0" smtClean="0"/>
          </a:p>
          <a:p>
            <a:r>
              <a:rPr lang="en-ZA" sz="3200" dirty="0" smtClean="0"/>
              <a:t>An offer must:</a:t>
            </a:r>
          </a:p>
          <a:p>
            <a:pPr lvl="1"/>
            <a:r>
              <a:rPr lang="en-ZA" sz="3200" dirty="0" smtClean="0"/>
              <a:t>Be consistent with the essentials of contract &amp; be communicated</a:t>
            </a:r>
          </a:p>
          <a:p>
            <a:pPr lvl="1"/>
            <a:r>
              <a:rPr lang="en-ZA" sz="3200" dirty="0" smtClean="0"/>
              <a:t>Be firm and serious</a:t>
            </a:r>
          </a:p>
          <a:p>
            <a:pPr lvl="1"/>
            <a:r>
              <a:rPr lang="en-ZA" sz="3200" dirty="0" smtClean="0"/>
              <a:t>Be communicated to the intended person</a:t>
            </a:r>
          </a:p>
          <a:p>
            <a:pPr lvl="1"/>
            <a:r>
              <a:rPr lang="en-ZA" sz="3200" dirty="0" smtClean="0"/>
              <a:t>Contain all the necessary terms</a:t>
            </a:r>
          </a:p>
        </p:txBody>
      </p:sp>
    </p:spTree>
    <p:extLst>
      <p:ext uri="{BB962C8B-B14F-4D97-AF65-F5344CB8AC3E}">
        <p14:creationId xmlns:p14="http://schemas.microsoft.com/office/powerpoint/2010/main" val="3015139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70" y="352023"/>
            <a:ext cx="10131425" cy="807076"/>
          </a:xfrm>
        </p:spPr>
        <p:txBody>
          <a:bodyPr/>
          <a:lstStyle/>
          <a:p>
            <a:r>
              <a:rPr lang="en-ZA" dirty="0" smtClean="0"/>
              <a:t>Communication of intent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5008"/>
            <a:ext cx="10131425" cy="5125791"/>
          </a:xfrm>
        </p:spPr>
        <p:txBody>
          <a:bodyPr>
            <a:normAutofit/>
          </a:bodyPr>
          <a:lstStyle/>
          <a:p>
            <a:r>
              <a:rPr lang="en-ZA" sz="3200" dirty="0" smtClean="0"/>
              <a:t>Offer can be made to a specific person, a class of persons or the world</a:t>
            </a:r>
          </a:p>
          <a:p>
            <a:r>
              <a:rPr lang="en-ZA" sz="3200" dirty="0" smtClean="0"/>
              <a:t>Revocation</a:t>
            </a:r>
          </a:p>
          <a:p>
            <a:r>
              <a:rPr lang="en-ZA" sz="3200" dirty="0" smtClean="0"/>
              <a:t>Lapsing</a:t>
            </a:r>
          </a:p>
          <a:p>
            <a:r>
              <a:rPr lang="en-ZA" sz="3200" dirty="0" smtClean="0"/>
              <a:t>Rejection </a:t>
            </a:r>
          </a:p>
        </p:txBody>
      </p:sp>
    </p:spTree>
    <p:extLst>
      <p:ext uri="{BB962C8B-B14F-4D97-AF65-F5344CB8AC3E}">
        <p14:creationId xmlns:p14="http://schemas.microsoft.com/office/powerpoint/2010/main" val="166240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70" y="352023"/>
            <a:ext cx="10131425" cy="807076"/>
          </a:xfrm>
        </p:spPr>
        <p:txBody>
          <a:bodyPr/>
          <a:lstStyle/>
          <a:p>
            <a:r>
              <a:rPr lang="en-ZA" dirty="0" smtClean="0"/>
              <a:t>Communication of intent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5008"/>
            <a:ext cx="10131425" cy="5125791"/>
          </a:xfrm>
        </p:spPr>
        <p:txBody>
          <a:bodyPr>
            <a:normAutofit/>
          </a:bodyPr>
          <a:lstStyle/>
          <a:p>
            <a:r>
              <a:rPr lang="en-ZA" sz="3200" dirty="0" smtClean="0"/>
              <a:t>Acceptance must be:</a:t>
            </a:r>
          </a:p>
          <a:p>
            <a:pPr lvl="1"/>
            <a:r>
              <a:rPr lang="en-ZA" sz="3200" dirty="0" smtClean="0"/>
              <a:t>Consistent with the essentials of contract</a:t>
            </a:r>
          </a:p>
          <a:p>
            <a:pPr lvl="1"/>
            <a:r>
              <a:rPr lang="en-ZA" sz="3200" dirty="0" smtClean="0"/>
              <a:t>By someone who has capacity</a:t>
            </a:r>
          </a:p>
          <a:p>
            <a:pPr lvl="1"/>
            <a:r>
              <a:rPr lang="en-ZA" sz="3200" dirty="0" smtClean="0"/>
              <a:t>Communicated</a:t>
            </a:r>
          </a:p>
          <a:p>
            <a:pPr lvl="1"/>
            <a:r>
              <a:rPr lang="en-ZA" sz="3200" dirty="0" smtClean="0"/>
              <a:t>In the prescribed manner</a:t>
            </a:r>
          </a:p>
          <a:p>
            <a:pPr lvl="1"/>
            <a:r>
              <a:rPr lang="en-ZA" sz="3200" dirty="0" smtClean="0"/>
              <a:t>Of the offer (not a counter-offer)</a:t>
            </a:r>
          </a:p>
        </p:txBody>
      </p:sp>
    </p:spTree>
    <p:extLst>
      <p:ext uri="{BB962C8B-B14F-4D97-AF65-F5344CB8AC3E}">
        <p14:creationId xmlns:p14="http://schemas.microsoft.com/office/powerpoint/2010/main" val="254331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Remember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Contract can be:</a:t>
            </a:r>
          </a:p>
          <a:p>
            <a:pPr lvl="1"/>
            <a:r>
              <a:rPr lang="en-ZA" sz="3200" dirty="0" smtClean="0"/>
              <a:t>Written</a:t>
            </a:r>
          </a:p>
          <a:p>
            <a:pPr lvl="1"/>
            <a:r>
              <a:rPr lang="en-ZA" sz="3200" dirty="0" smtClean="0"/>
              <a:t>Verbal</a:t>
            </a:r>
          </a:p>
          <a:p>
            <a:pPr lvl="1"/>
            <a:r>
              <a:rPr lang="en-ZA" sz="3200" dirty="0" smtClean="0"/>
              <a:t>Tacit (by conduct)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85144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9145"/>
            <a:ext cx="10131425" cy="742682"/>
          </a:xfrm>
        </p:spPr>
        <p:txBody>
          <a:bodyPr/>
          <a:lstStyle/>
          <a:p>
            <a:r>
              <a:rPr lang="en-ZA" dirty="0" smtClean="0"/>
              <a:t>certainty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81827"/>
            <a:ext cx="10131425" cy="5357610"/>
          </a:xfrm>
        </p:spPr>
        <p:txBody>
          <a:bodyPr>
            <a:noAutofit/>
          </a:bodyPr>
          <a:lstStyle/>
          <a:p>
            <a:r>
              <a:rPr lang="en-ZA" sz="2800" dirty="0" smtClean="0"/>
              <a:t>Contract must not be so vague as to be uncertain</a:t>
            </a:r>
          </a:p>
          <a:p>
            <a:pPr lvl="1"/>
            <a:r>
              <a:rPr lang="en-ZA" sz="2800" dirty="0" smtClean="0"/>
              <a:t>Unlimited options</a:t>
            </a:r>
          </a:p>
          <a:p>
            <a:pPr lvl="1"/>
            <a:r>
              <a:rPr lang="en-ZA" sz="2800" dirty="0" smtClean="0"/>
              <a:t>Vague language</a:t>
            </a:r>
          </a:p>
          <a:p>
            <a:pPr lvl="1"/>
            <a:r>
              <a:rPr lang="en-ZA" sz="2800" dirty="0" smtClean="0"/>
              <a:t>No contract</a:t>
            </a:r>
          </a:p>
          <a:p>
            <a:pPr lvl="1"/>
            <a:r>
              <a:rPr lang="en-ZA" sz="2800" dirty="0" smtClean="0"/>
              <a:t>Unspecified factual details </a:t>
            </a:r>
          </a:p>
          <a:p>
            <a:r>
              <a:rPr lang="en-ZA" sz="2800" dirty="0" smtClean="0"/>
              <a:t>Interpretation</a:t>
            </a:r>
          </a:p>
          <a:p>
            <a:pPr lvl="1"/>
            <a:r>
              <a:rPr lang="en-ZA" sz="2800" dirty="0" smtClean="0"/>
              <a:t>Words given their plain, ordinary meaning</a:t>
            </a:r>
          </a:p>
          <a:p>
            <a:pPr lvl="1"/>
            <a:r>
              <a:rPr lang="en-ZA" sz="2800" dirty="0" smtClean="0"/>
              <a:t>Ambiguous clause interpreted in context of the whole contract</a:t>
            </a:r>
          </a:p>
          <a:p>
            <a:pPr lvl="1"/>
            <a:r>
              <a:rPr lang="en-ZA" sz="2800" dirty="0" err="1" smtClean="0"/>
              <a:t>Parol</a:t>
            </a:r>
            <a:r>
              <a:rPr lang="en-ZA" sz="2800" dirty="0" smtClean="0"/>
              <a:t> evidence rule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65067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Parties of the same mind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Contract will be void if no agreement on material terms</a:t>
            </a:r>
            <a:endParaRPr lang="en-ZA" sz="3200" dirty="0"/>
          </a:p>
          <a:p>
            <a:pPr lvl="1"/>
            <a:r>
              <a:rPr lang="en-ZA" sz="3200" dirty="0" smtClean="0"/>
              <a:t>Error</a:t>
            </a:r>
          </a:p>
          <a:p>
            <a:pPr lvl="2"/>
            <a:r>
              <a:rPr lang="en-ZA" sz="3200" dirty="0" smtClean="0"/>
              <a:t>Common error – both parties make same mistake</a:t>
            </a:r>
          </a:p>
          <a:p>
            <a:pPr lvl="2"/>
            <a:r>
              <a:rPr lang="en-ZA" sz="3200" dirty="0" smtClean="0"/>
              <a:t>Unilateral error – parties make different mistake</a:t>
            </a:r>
          </a:p>
        </p:txBody>
      </p:sp>
    </p:spTree>
    <p:extLst>
      <p:ext uri="{BB962C8B-B14F-4D97-AF65-F5344CB8AC3E}">
        <p14:creationId xmlns:p14="http://schemas.microsoft.com/office/powerpoint/2010/main" val="24230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Possibility of performance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Contract must be objectively possible to perform</a:t>
            </a:r>
          </a:p>
          <a:p>
            <a:pPr lvl="1"/>
            <a:r>
              <a:rPr lang="en-ZA" sz="3200" dirty="0" smtClean="0"/>
              <a:t>If objectively impossible, contract void</a:t>
            </a:r>
          </a:p>
          <a:p>
            <a:r>
              <a:rPr lang="en-ZA" sz="3200" dirty="0" smtClean="0"/>
              <a:t>Vis major and </a:t>
            </a:r>
            <a:r>
              <a:rPr lang="en-ZA" sz="3200" dirty="0" err="1" smtClean="0"/>
              <a:t>causus</a:t>
            </a:r>
            <a:r>
              <a:rPr lang="en-ZA" sz="3200" dirty="0" smtClean="0"/>
              <a:t> fortuitous</a:t>
            </a:r>
          </a:p>
          <a:p>
            <a:r>
              <a:rPr lang="en-ZA" sz="3200" dirty="0" smtClean="0"/>
              <a:t>Initial impossibility of performance – contract void</a:t>
            </a:r>
          </a:p>
          <a:p>
            <a:r>
              <a:rPr lang="en-ZA" sz="3200" dirty="0" smtClean="0"/>
              <a:t>Supervening impossibility – only void if vis major or </a:t>
            </a:r>
            <a:r>
              <a:rPr lang="en-ZA" sz="3200" dirty="0" err="1" smtClean="0"/>
              <a:t>causus</a:t>
            </a:r>
            <a:r>
              <a:rPr lang="en-ZA" sz="3200" dirty="0" smtClean="0"/>
              <a:t> </a:t>
            </a:r>
            <a:r>
              <a:rPr lang="en-ZA" sz="3200" dirty="0" err="1" smtClean="0"/>
              <a:t>fortuitus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67072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Compliance with formalities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General rule – no formalities</a:t>
            </a:r>
          </a:p>
          <a:p>
            <a:r>
              <a:rPr lang="en-ZA" sz="3200" dirty="0" smtClean="0"/>
              <a:t>Certain contracts require </a:t>
            </a:r>
          </a:p>
          <a:p>
            <a:pPr lvl="1"/>
            <a:r>
              <a:rPr lang="en-ZA" sz="3200" dirty="0" err="1" smtClean="0"/>
              <a:t>Eg</a:t>
            </a:r>
            <a:r>
              <a:rPr lang="en-ZA" sz="3200" dirty="0" smtClean="0"/>
              <a:t>; sale of immovable property, credit agreement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574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Valid, void &amp; voidable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/>
              <a:t>Void – contract does not come into being because of some fatal flaw</a:t>
            </a:r>
          </a:p>
          <a:p>
            <a:r>
              <a:rPr lang="en-ZA" sz="3200" dirty="0"/>
              <a:t>Voidable – contract comes into being and is valid and enforceable until set aside by court because of some flaw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48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is a contract?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A lawful agreement, between two or more persons having contractual capacity, and made with the serious intention of creating a legal obligation between the contracting parties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242158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5" y="558085"/>
            <a:ext cx="10131425" cy="781318"/>
          </a:xfrm>
        </p:spPr>
        <p:txBody>
          <a:bodyPr/>
          <a:lstStyle/>
          <a:p>
            <a:r>
              <a:rPr lang="en-ZA" dirty="0" smtClean="0"/>
              <a:t>Mistake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91085"/>
          </a:xfrm>
        </p:spPr>
        <p:txBody>
          <a:bodyPr>
            <a:noAutofit/>
          </a:bodyPr>
          <a:lstStyle/>
          <a:p>
            <a:r>
              <a:rPr lang="en-ZA" sz="3200" dirty="0" smtClean="0"/>
              <a:t>Only a mistake of fact can cause contract to be void</a:t>
            </a:r>
          </a:p>
          <a:p>
            <a:r>
              <a:rPr lang="en-ZA" sz="3200" dirty="0" smtClean="0"/>
              <a:t>Mistake of fact can relate to nature of contract, identity of subject matter, attributes of subject matter or identity of parties</a:t>
            </a:r>
          </a:p>
          <a:p>
            <a:r>
              <a:rPr lang="en-ZA" sz="3200" dirty="0" smtClean="0"/>
              <a:t>Can be a common, unilateral or mutual mistake</a:t>
            </a:r>
          </a:p>
          <a:p>
            <a:r>
              <a:rPr lang="en-ZA" sz="3200" dirty="0" smtClean="0"/>
              <a:t>Common mistake must be material</a:t>
            </a:r>
          </a:p>
          <a:p>
            <a:r>
              <a:rPr lang="en-ZA" sz="3200" dirty="0" smtClean="0"/>
              <a:t>Mutual or unilateral mistake must be material &amp; reasonable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916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Misrepresentation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459265"/>
          </a:xfrm>
        </p:spPr>
        <p:txBody>
          <a:bodyPr>
            <a:noAutofit/>
          </a:bodyPr>
          <a:lstStyle/>
          <a:p>
            <a:r>
              <a:rPr lang="en-ZA" sz="3200" dirty="0" smtClean="0"/>
              <a:t>A false statement of fact by one person to another concerning the contract &amp; which induces person to contract</a:t>
            </a:r>
          </a:p>
          <a:p>
            <a:r>
              <a:rPr lang="en-ZA" sz="3200" dirty="0" smtClean="0"/>
              <a:t>Types of misrepresentation</a:t>
            </a:r>
          </a:p>
          <a:p>
            <a:pPr lvl="1"/>
            <a:r>
              <a:rPr lang="en-ZA" sz="3200" dirty="0" smtClean="0"/>
              <a:t>Innocent</a:t>
            </a:r>
          </a:p>
          <a:p>
            <a:pPr lvl="1"/>
            <a:r>
              <a:rPr lang="en-ZA" sz="3200" dirty="0" smtClean="0"/>
              <a:t>Negligent</a:t>
            </a:r>
          </a:p>
          <a:p>
            <a:pPr lvl="1"/>
            <a:r>
              <a:rPr lang="en-ZA" sz="3200" dirty="0" smtClean="0"/>
              <a:t>Fraudulent</a:t>
            </a:r>
          </a:p>
          <a:p>
            <a:r>
              <a:rPr lang="en-ZA" sz="3200" dirty="0" smtClean="0"/>
              <a:t>In all cases, the contract is voidable</a:t>
            </a:r>
          </a:p>
        </p:txBody>
      </p:sp>
    </p:spTree>
    <p:extLst>
      <p:ext uri="{BB962C8B-B14F-4D97-AF65-F5344CB8AC3E}">
        <p14:creationId xmlns:p14="http://schemas.microsoft.com/office/powerpoint/2010/main" val="20568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Duress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 smtClean="0"/>
              <a:t>Person induced to contract by threat of violence</a:t>
            </a:r>
          </a:p>
          <a:p>
            <a:r>
              <a:rPr lang="en-ZA" sz="3200" dirty="0" smtClean="0"/>
              <a:t>Contract voidable</a:t>
            </a:r>
          </a:p>
          <a:p>
            <a:pPr lvl="1"/>
            <a:r>
              <a:rPr lang="en-ZA" sz="3200" dirty="0" smtClean="0"/>
              <a:t>Contract to detriment</a:t>
            </a:r>
          </a:p>
          <a:p>
            <a:pPr lvl="1"/>
            <a:r>
              <a:rPr lang="en-ZA" sz="3200" dirty="0" smtClean="0"/>
              <a:t>Only agreed because of duress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86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Undue Influence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 smtClean="0"/>
              <a:t>Person induced to contract because of special relationship that existed</a:t>
            </a:r>
          </a:p>
          <a:p>
            <a:pPr lvl="1"/>
            <a:r>
              <a:rPr lang="en-ZA" sz="3200" dirty="0" err="1" smtClean="0"/>
              <a:t>Eg</a:t>
            </a:r>
            <a:r>
              <a:rPr lang="en-ZA" sz="3200" dirty="0" smtClean="0"/>
              <a:t>; family member, pastor, attorney </a:t>
            </a:r>
            <a:r>
              <a:rPr lang="en-ZA" sz="3200" dirty="0" err="1" smtClean="0"/>
              <a:t>etc</a:t>
            </a:r>
            <a:endParaRPr lang="en-ZA" sz="3200" dirty="0" smtClean="0"/>
          </a:p>
          <a:p>
            <a:r>
              <a:rPr lang="en-ZA" sz="3200" dirty="0" smtClean="0"/>
              <a:t>Voidable if:</a:t>
            </a:r>
          </a:p>
          <a:p>
            <a:pPr lvl="1"/>
            <a:r>
              <a:rPr lang="en-ZA" sz="3200" dirty="0" smtClean="0"/>
              <a:t>Contract to detriment</a:t>
            </a:r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7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05" y="179595"/>
            <a:ext cx="10515600" cy="1325563"/>
          </a:xfrm>
        </p:spPr>
        <p:txBody>
          <a:bodyPr>
            <a:normAutofit/>
          </a:bodyPr>
          <a:lstStyle/>
          <a:p>
            <a:r>
              <a:rPr lang="en-ZA" dirty="0" smtClean="0"/>
              <a:t>Essential, Residual &amp; Incidental Terms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0000" y="1287887"/>
            <a:ext cx="10233800" cy="5241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/>
          </a:p>
          <a:p>
            <a:r>
              <a:rPr lang="en-ZA" sz="3000" dirty="0" err="1"/>
              <a:t>Essentialia</a:t>
            </a:r>
            <a:r>
              <a:rPr lang="en-ZA" sz="3000" dirty="0"/>
              <a:t> (essential terms) </a:t>
            </a:r>
          </a:p>
          <a:p>
            <a:r>
              <a:rPr lang="en-ZA" dirty="0"/>
              <a:t>◦Those terms that are essential to a </a:t>
            </a:r>
            <a:r>
              <a:rPr lang="en-ZA" dirty="0" err="1"/>
              <a:t>paryticular</a:t>
            </a:r>
            <a:r>
              <a:rPr lang="en-ZA" dirty="0"/>
              <a:t> type of contract; </a:t>
            </a:r>
            <a:r>
              <a:rPr lang="en-ZA" dirty="0" err="1"/>
              <a:t>eg</a:t>
            </a:r>
            <a:r>
              <a:rPr lang="en-ZA" dirty="0"/>
              <a:t>: the thing sold &amp; the price are essentials in a contract of sale </a:t>
            </a:r>
          </a:p>
          <a:p>
            <a:r>
              <a:rPr lang="en-ZA" sz="3000" dirty="0" err="1" smtClean="0"/>
              <a:t>Naturalia</a:t>
            </a:r>
            <a:r>
              <a:rPr lang="en-ZA" sz="3000" dirty="0" smtClean="0"/>
              <a:t> </a:t>
            </a:r>
            <a:r>
              <a:rPr lang="en-ZA" sz="3000" dirty="0"/>
              <a:t>(residual terms) </a:t>
            </a:r>
          </a:p>
          <a:p>
            <a:r>
              <a:rPr lang="en-ZA" dirty="0"/>
              <a:t>◦Those terms that are automatically implied by law; </a:t>
            </a:r>
            <a:r>
              <a:rPr lang="en-ZA" dirty="0" err="1"/>
              <a:t>eg</a:t>
            </a:r>
            <a:r>
              <a:rPr lang="en-ZA" dirty="0"/>
              <a:t>: warranty against latent defects in contract of sale </a:t>
            </a:r>
          </a:p>
          <a:p>
            <a:r>
              <a:rPr lang="en-ZA" sz="3000" dirty="0" err="1" smtClean="0"/>
              <a:t>Incidentalia</a:t>
            </a:r>
            <a:r>
              <a:rPr lang="en-ZA" sz="3000" dirty="0" smtClean="0"/>
              <a:t> </a:t>
            </a:r>
            <a:r>
              <a:rPr lang="en-ZA" sz="3000" dirty="0"/>
              <a:t>(incidental terms) </a:t>
            </a:r>
          </a:p>
          <a:p>
            <a:r>
              <a:rPr lang="en-ZA" dirty="0"/>
              <a:t>◦Those terms added by the parties or changes to residual terms; </a:t>
            </a:r>
            <a:r>
              <a:rPr lang="en-ZA" dirty="0" err="1"/>
              <a:t>eg</a:t>
            </a:r>
            <a:r>
              <a:rPr lang="en-ZA" dirty="0"/>
              <a:t>: that delivery will only take place 30 days after payment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42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Terms &amp; Conditions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 </a:t>
            </a:r>
            <a:r>
              <a:rPr lang="en-ZA" dirty="0"/>
              <a:t>condition is a type of term “which qualifies the operation of a contractual obligation in such a way that it is dependent on the taking place of an uncertain future event” </a:t>
            </a:r>
          </a:p>
          <a:p>
            <a:pPr lvl="2"/>
            <a:r>
              <a:rPr lang="da-DK" dirty="0" smtClean="0"/>
              <a:t>Vrancken </a:t>
            </a:r>
            <a:r>
              <a:rPr lang="da-DK" dirty="0"/>
              <a:t>et al, 2002 (67) </a:t>
            </a:r>
          </a:p>
          <a:p>
            <a:endParaRPr lang="en-ZA" dirty="0" smtClean="0"/>
          </a:p>
          <a:p>
            <a:r>
              <a:rPr lang="en-ZA" dirty="0" smtClean="0"/>
              <a:t>It </a:t>
            </a:r>
            <a:r>
              <a:rPr lang="en-ZA" dirty="0"/>
              <a:t>is not certain when or if the event will take place </a:t>
            </a:r>
          </a:p>
          <a:p>
            <a:endParaRPr lang="en-ZA" dirty="0" smtClean="0"/>
          </a:p>
          <a:p>
            <a:r>
              <a:rPr lang="en-ZA" dirty="0" smtClean="0"/>
              <a:t>Two </a:t>
            </a:r>
            <a:r>
              <a:rPr lang="en-ZA" dirty="0"/>
              <a:t>types of condition 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0" y="4494727"/>
            <a:ext cx="3858296" cy="220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Suspensive</a:t>
            </a:r>
            <a:r>
              <a:rPr lang="en-ZA" dirty="0" smtClean="0"/>
              <a:t> Condition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ZA" dirty="0"/>
          </a:p>
          <a:p>
            <a:r>
              <a:rPr lang="en-ZA" sz="3600" dirty="0"/>
              <a:t>The operation of the obligation (performance of rights &amp; duties) is suspended or delayed until the uncertain future event (condition) takes place </a:t>
            </a:r>
          </a:p>
          <a:p>
            <a:r>
              <a:rPr lang="en-ZA" sz="3600" dirty="0" smtClean="0"/>
              <a:t>◦	</a:t>
            </a:r>
            <a:r>
              <a:rPr lang="en-ZA" sz="3600" dirty="0" err="1" smtClean="0"/>
              <a:t>Eg</a:t>
            </a:r>
            <a:r>
              <a:rPr lang="en-ZA" sz="3600" dirty="0"/>
              <a:t>: A agrees to employ B if she graduates at the </a:t>
            </a:r>
            <a:r>
              <a:rPr lang="en-ZA" sz="3600" dirty="0" smtClean="0"/>
              <a:t>	end </a:t>
            </a:r>
            <a:r>
              <a:rPr lang="en-ZA" sz="3600" dirty="0"/>
              <a:t>of the year </a:t>
            </a:r>
          </a:p>
          <a:p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11850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Resolutive</a:t>
            </a:r>
            <a:r>
              <a:rPr lang="en-ZA" dirty="0" smtClean="0"/>
              <a:t> Condition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3600" dirty="0" smtClean="0"/>
              <a:t>The </a:t>
            </a:r>
            <a:r>
              <a:rPr lang="en-ZA" sz="3600" dirty="0"/>
              <a:t>obligation comes into operation immediately (performance takes place) but if the uncertain future event (condition) is fulfilled the obligation will immediately terminate </a:t>
            </a:r>
          </a:p>
          <a:p>
            <a:r>
              <a:rPr lang="en-ZA" sz="3600" dirty="0" smtClean="0"/>
              <a:t>◦	</a:t>
            </a:r>
            <a:r>
              <a:rPr lang="en-ZA" sz="3600" dirty="0" err="1" smtClean="0"/>
              <a:t>Eg</a:t>
            </a:r>
            <a:r>
              <a:rPr lang="en-ZA" sz="3600" dirty="0"/>
              <a:t>: A agrees that B may use his car until he finds </a:t>
            </a:r>
            <a:r>
              <a:rPr lang="en-ZA" sz="3600" dirty="0" smtClean="0"/>
              <a:t>	employment</a:t>
            </a:r>
            <a:r>
              <a:rPr lang="en-ZA" sz="3600" dirty="0"/>
              <a:t>. Once B is employed he must hand </a:t>
            </a:r>
            <a:r>
              <a:rPr lang="en-ZA" sz="3600" dirty="0" smtClean="0"/>
              <a:t>	back </a:t>
            </a:r>
            <a:r>
              <a:rPr lang="en-ZA" sz="3600" dirty="0"/>
              <a:t>the car to A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30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Contract for benefit of 3</a:t>
            </a:r>
            <a:r>
              <a:rPr lang="en-ZA" baseline="30000" dirty="0" smtClean="0"/>
              <a:t>rd</a:t>
            </a:r>
            <a:r>
              <a:rPr lang="en-ZA" dirty="0" smtClean="0"/>
              <a:t> party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sz="3600" dirty="0" smtClean="0"/>
              <a:t>General rule – persons can only bind themselves</a:t>
            </a:r>
          </a:p>
          <a:p>
            <a:r>
              <a:rPr lang="en-ZA" sz="3600" dirty="0" smtClean="0"/>
              <a:t>3</a:t>
            </a:r>
            <a:r>
              <a:rPr lang="en-ZA" sz="3600" baseline="30000" dirty="0" smtClean="0"/>
              <a:t>rd</a:t>
            </a:r>
            <a:r>
              <a:rPr lang="en-ZA" sz="3600" dirty="0" smtClean="0"/>
              <a:t> party can only acquire an obligation if contract may for the benefit of the 3</a:t>
            </a:r>
            <a:r>
              <a:rPr lang="en-ZA" sz="3600" baseline="30000" dirty="0" smtClean="0"/>
              <a:t>rd</a:t>
            </a:r>
            <a:r>
              <a:rPr lang="en-ZA" sz="3600" dirty="0" smtClean="0"/>
              <a:t> party </a:t>
            </a:r>
          </a:p>
          <a:p>
            <a:r>
              <a:rPr lang="en-ZA" sz="3600" i="1" dirty="0" err="1" smtClean="0"/>
              <a:t>Stipulatio</a:t>
            </a:r>
            <a:r>
              <a:rPr lang="en-ZA" sz="3600" i="1" dirty="0" smtClean="0"/>
              <a:t> </a:t>
            </a:r>
            <a:r>
              <a:rPr lang="en-ZA" sz="3600" i="1" dirty="0" err="1" smtClean="0"/>
              <a:t>alteri</a:t>
            </a:r>
            <a:endParaRPr lang="en-ZA" sz="3600" i="1" dirty="0" smtClean="0"/>
          </a:p>
          <a:p>
            <a:r>
              <a:rPr lang="en-ZA" sz="3600" dirty="0" smtClean="0"/>
              <a:t>3rd party can also acquire obligations under a contract through cession, assignment or delegation</a:t>
            </a:r>
          </a:p>
          <a:p>
            <a:pPr marL="0" indent="0">
              <a:buNone/>
            </a:pPr>
            <a:endParaRPr lang="en-ZA" i="1" dirty="0" smtClean="0"/>
          </a:p>
        </p:txBody>
      </p:sp>
    </p:spTree>
    <p:extLst>
      <p:ext uri="{BB962C8B-B14F-4D97-AF65-F5344CB8AC3E}">
        <p14:creationId xmlns:p14="http://schemas.microsoft.com/office/powerpoint/2010/main" val="32237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Cession, Assignment, Delegation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sz="3600" dirty="0" smtClean="0"/>
              <a:t>Cession – substitutes third party in place of creditor</a:t>
            </a:r>
          </a:p>
          <a:p>
            <a:endParaRPr lang="en-ZA" sz="3600" dirty="0"/>
          </a:p>
          <a:p>
            <a:r>
              <a:rPr lang="en-ZA" sz="3600" dirty="0" smtClean="0"/>
              <a:t>Assignment – substitution of third party as both debtor &amp; creditor</a:t>
            </a:r>
          </a:p>
          <a:p>
            <a:endParaRPr lang="en-ZA" sz="3600" dirty="0"/>
          </a:p>
          <a:p>
            <a:r>
              <a:rPr lang="en-ZA" sz="3600" dirty="0" smtClean="0"/>
              <a:t>Delegation – substitutes third party in place of debtor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5183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Freedom of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 smtClean="0"/>
              <a:t>People can agree to contract about almost anything, and the law will enforce these contracts provided they are not illegal, immoral or impossible</a:t>
            </a:r>
          </a:p>
          <a:p>
            <a:pPr lvl="6"/>
            <a:r>
              <a:rPr lang="en-ZA" sz="1400" dirty="0" smtClean="0"/>
              <a:t>HCIBM Study Guide, </a:t>
            </a:r>
            <a:r>
              <a:rPr lang="en-ZA" sz="1400" dirty="0" err="1" smtClean="0"/>
              <a:t>Mancosa</a:t>
            </a:r>
            <a:r>
              <a:rPr lang="en-ZA" sz="1400" dirty="0" smtClean="0"/>
              <a:t>, 2015, page 20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3989187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69493"/>
            <a:ext cx="10233800" cy="4913194"/>
          </a:xfrm>
        </p:spPr>
        <p:txBody>
          <a:bodyPr>
            <a:normAutofit lnSpcReduction="10000"/>
          </a:bodyPr>
          <a:lstStyle/>
          <a:p>
            <a:r>
              <a:rPr lang="en-ZA" sz="3200" dirty="0" smtClean="0"/>
              <a:t>The transfer of rights from one party (</a:t>
            </a:r>
            <a:r>
              <a:rPr lang="en-ZA" sz="3200" dirty="0" err="1" smtClean="0"/>
              <a:t>Cedent</a:t>
            </a:r>
            <a:r>
              <a:rPr lang="en-ZA" sz="3200" dirty="0" smtClean="0"/>
              <a:t>) to another (Cessionary)</a:t>
            </a:r>
          </a:p>
          <a:p>
            <a:pPr lvl="1"/>
            <a:r>
              <a:rPr lang="en-ZA" sz="3200" dirty="0" smtClean="0"/>
              <a:t>No formalities required except agreement between </a:t>
            </a:r>
            <a:r>
              <a:rPr lang="en-ZA" sz="3200" dirty="0" err="1" smtClean="0"/>
              <a:t>Cedent</a:t>
            </a:r>
            <a:r>
              <a:rPr lang="en-ZA" sz="3200" dirty="0" smtClean="0"/>
              <a:t> &amp; Cessionary</a:t>
            </a:r>
          </a:p>
          <a:p>
            <a:r>
              <a:rPr lang="en-ZA" sz="3200" dirty="0" smtClean="0"/>
              <a:t>Sometimes it is necessary to obtain debtor’s consent </a:t>
            </a:r>
          </a:p>
          <a:p>
            <a:pPr lvl="1"/>
            <a:r>
              <a:rPr lang="en-ZA" sz="3200" dirty="0" err="1" smtClean="0"/>
              <a:t>Eg</a:t>
            </a:r>
            <a:r>
              <a:rPr lang="en-ZA" sz="3200" dirty="0" smtClean="0"/>
              <a:t>: employment</a:t>
            </a:r>
          </a:p>
          <a:p>
            <a:r>
              <a:rPr lang="en-ZA" sz="3200" dirty="0" smtClean="0"/>
              <a:t>Certain rights may not be ceded (see </a:t>
            </a:r>
            <a:r>
              <a:rPr lang="en-ZA" sz="3200" dirty="0" err="1" smtClean="0"/>
              <a:t>pg</a:t>
            </a:r>
            <a:r>
              <a:rPr lang="en-ZA" sz="3200" dirty="0" smtClean="0"/>
              <a:t> 41)</a:t>
            </a:r>
          </a:p>
          <a:p>
            <a:r>
              <a:rPr lang="en-ZA" sz="3200" dirty="0" smtClean="0"/>
              <a:t>Debtor has same defences against cessionary as were available against </a:t>
            </a:r>
            <a:r>
              <a:rPr lang="en-ZA" sz="3200" dirty="0" err="1" smtClean="0"/>
              <a:t>cedent</a:t>
            </a:r>
            <a:endParaRPr lang="en-ZA" sz="3200" dirty="0" smtClean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85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sz="3200" dirty="0" smtClean="0"/>
              <a:t>Example:</a:t>
            </a:r>
          </a:p>
          <a:p>
            <a:endParaRPr lang="en-ZA" sz="3200" dirty="0"/>
          </a:p>
          <a:p>
            <a:pPr lvl="1"/>
            <a:r>
              <a:rPr lang="en-ZA" sz="3200" dirty="0" smtClean="0"/>
              <a:t>A opens an account at Woolworths</a:t>
            </a:r>
          </a:p>
          <a:p>
            <a:pPr lvl="1"/>
            <a:r>
              <a:rPr lang="en-ZA" sz="3200" dirty="0" smtClean="0"/>
              <a:t>Woolworths cedes his account to Absa</a:t>
            </a:r>
          </a:p>
          <a:p>
            <a:pPr lvl="1"/>
            <a:endParaRPr lang="en-ZA" sz="3200" dirty="0"/>
          </a:p>
          <a:p>
            <a:pPr lvl="1"/>
            <a:r>
              <a:rPr lang="en-ZA" sz="3200" dirty="0" smtClean="0"/>
              <a:t>Effect:</a:t>
            </a:r>
          </a:p>
          <a:p>
            <a:pPr lvl="2"/>
            <a:r>
              <a:rPr lang="en-ZA" sz="3200" dirty="0" smtClean="0"/>
              <a:t>A owes the money to Absa</a:t>
            </a:r>
          </a:p>
          <a:p>
            <a:pPr lvl="2"/>
            <a:r>
              <a:rPr lang="en-ZA" sz="3200" dirty="0" smtClean="0"/>
              <a:t>Woolworths does not need his permission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9232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Assignment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sz="3600" dirty="0" smtClean="0"/>
          </a:p>
          <a:p>
            <a:r>
              <a:rPr lang="en-ZA" sz="3600" dirty="0" smtClean="0"/>
              <a:t>Substitutes a third (new) party as both debtor and creditor</a:t>
            </a:r>
          </a:p>
          <a:p>
            <a:endParaRPr lang="en-ZA" sz="3600" dirty="0" smtClean="0"/>
          </a:p>
          <a:p>
            <a:r>
              <a:rPr lang="en-ZA" sz="3600" dirty="0" smtClean="0"/>
              <a:t>Consent of all (3) parties needed</a:t>
            </a:r>
          </a:p>
          <a:p>
            <a:r>
              <a:rPr lang="en-ZA" sz="3600" dirty="0" smtClean="0"/>
              <a:t>New contract comes into being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6810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Assignment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sz="3600" dirty="0" smtClean="0"/>
              <a:t>Example:</a:t>
            </a:r>
          </a:p>
          <a:p>
            <a:r>
              <a:rPr lang="en-ZA" sz="3600" dirty="0" smtClean="0"/>
              <a:t>A enters into an agreement with B to lease B’s house</a:t>
            </a:r>
          </a:p>
          <a:p>
            <a:r>
              <a:rPr lang="en-ZA" sz="3600" dirty="0" smtClean="0"/>
              <a:t>A assigns the lease to C</a:t>
            </a:r>
          </a:p>
          <a:p>
            <a:r>
              <a:rPr lang="en-ZA" sz="3600" dirty="0" smtClean="0"/>
              <a:t>A, B &amp; C must agree</a:t>
            </a:r>
          </a:p>
          <a:p>
            <a:r>
              <a:rPr lang="en-ZA" sz="3600" dirty="0" smtClean="0"/>
              <a:t>C moves into the house (creditor) and must pay the rent (debtor)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2075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Delegation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3600" dirty="0" smtClean="0"/>
              <a:t>Third party takes over as debtor</a:t>
            </a:r>
          </a:p>
          <a:p>
            <a:endParaRPr lang="en-ZA" sz="3600" dirty="0" smtClean="0"/>
          </a:p>
          <a:p>
            <a:r>
              <a:rPr lang="en-ZA" sz="3600" dirty="0" smtClean="0"/>
              <a:t>Consent of all (3) parties needed</a:t>
            </a:r>
          </a:p>
          <a:p>
            <a:endParaRPr lang="en-ZA" sz="3600" dirty="0" smtClean="0"/>
          </a:p>
          <a:p>
            <a:r>
              <a:rPr lang="en-ZA" sz="3600" dirty="0" smtClean="0"/>
              <a:t>New contract comes into being </a:t>
            </a:r>
          </a:p>
          <a:p>
            <a:pPr lvl="1"/>
            <a:r>
              <a:rPr lang="en-ZA" sz="3600" dirty="0" smtClean="0"/>
              <a:t>Called a Novation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8825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Remedies for breach of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See page 44-45</a:t>
            </a:r>
          </a:p>
          <a:p>
            <a:r>
              <a:rPr lang="en-ZA" sz="3200" dirty="0" smtClean="0"/>
              <a:t>Specific performance</a:t>
            </a:r>
          </a:p>
          <a:p>
            <a:r>
              <a:rPr lang="en-ZA" sz="3200" dirty="0" smtClean="0"/>
              <a:t>Cancellation</a:t>
            </a:r>
          </a:p>
          <a:p>
            <a:r>
              <a:rPr lang="en-ZA" sz="3200" dirty="0" smtClean="0"/>
              <a:t>Damages</a:t>
            </a:r>
          </a:p>
          <a:p>
            <a:pPr lvl="1"/>
            <a:r>
              <a:rPr lang="en-ZA" sz="3200" dirty="0" smtClean="0"/>
              <a:t>Penalty clauses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4851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Termination of a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05719"/>
            <a:ext cx="10233800" cy="5145206"/>
          </a:xfrm>
        </p:spPr>
        <p:txBody>
          <a:bodyPr/>
          <a:lstStyle/>
          <a:p>
            <a:r>
              <a:rPr lang="en-ZA" dirty="0" smtClean="0"/>
              <a:t>Performance</a:t>
            </a:r>
          </a:p>
          <a:p>
            <a:r>
              <a:rPr lang="en-ZA" dirty="0" smtClean="0"/>
              <a:t>Prescription</a:t>
            </a:r>
          </a:p>
          <a:p>
            <a:r>
              <a:rPr lang="en-ZA" dirty="0" smtClean="0"/>
              <a:t>Set-Off</a:t>
            </a:r>
          </a:p>
          <a:p>
            <a:r>
              <a:rPr lang="en-ZA" dirty="0" smtClean="0"/>
              <a:t>Merger</a:t>
            </a:r>
          </a:p>
          <a:p>
            <a:r>
              <a:rPr lang="en-ZA" dirty="0" smtClean="0"/>
              <a:t>Agreement</a:t>
            </a:r>
          </a:p>
          <a:p>
            <a:r>
              <a:rPr lang="en-ZA" dirty="0" smtClean="0"/>
              <a:t>Waiver</a:t>
            </a:r>
          </a:p>
          <a:p>
            <a:r>
              <a:rPr lang="en-ZA" dirty="0" smtClean="0"/>
              <a:t>Novation</a:t>
            </a:r>
            <a:endParaRPr lang="en-ZA" dirty="0"/>
          </a:p>
          <a:p>
            <a:r>
              <a:rPr lang="en-ZA" dirty="0" smtClean="0"/>
              <a:t>Insolvency</a:t>
            </a:r>
          </a:p>
          <a:p>
            <a:r>
              <a:rPr lang="en-ZA" dirty="0" smtClean="0"/>
              <a:t>Death</a:t>
            </a:r>
          </a:p>
          <a:p>
            <a:r>
              <a:rPr lang="en-ZA" dirty="0" smtClean="0"/>
              <a:t>Impossibility of Performance – </a:t>
            </a:r>
            <a:r>
              <a:rPr lang="en-ZA" i="1" dirty="0" smtClean="0"/>
              <a:t>Vis Major </a:t>
            </a:r>
            <a:r>
              <a:rPr lang="en-ZA" dirty="0" smtClean="0"/>
              <a:t>or </a:t>
            </a:r>
            <a:r>
              <a:rPr lang="en-ZA" i="1" dirty="0" err="1" smtClean="0"/>
              <a:t>causus</a:t>
            </a:r>
            <a:r>
              <a:rPr lang="en-ZA" i="1" dirty="0" smtClean="0"/>
              <a:t> </a:t>
            </a:r>
            <a:r>
              <a:rPr lang="en-ZA" i="1" dirty="0" err="1" smtClean="0"/>
              <a:t>fortuitis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42085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Talita offers to purchase Henry’s house for R800 000. Henry agrees and they shake hands on the deal. </a:t>
            </a:r>
          </a:p>
          <a:p>
            <a:pPr lvl="1"/>
            <a:r>
              <a:rPr lang="en-ZA" sz="3200" dirty="0" smtClean="0"/>
              <a:t>Is there a valid contract? Why?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70192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Jane agrees to sell her 2012 BMW 320i to </a:t>
            </a:r>
            <a:r>
              <a:rPr lang="en-ZA" dirty="0" err="1" smtClean="0"/>
              <a:t>Sipho</a:t>
            </a:r>
            <a:r>
              <a:rPr lang="en-ZA" dirty="0" smtClean="0"/>
              <a:t> for R180 000. They agree that </a:t>
            </a:r>
            <a:r>
              <a:rPr lang="en-ZA" dirty="0" err="1" smtClean="0"/>
              <a:t>Sipho</a:t>
            </a:r>
            <a:r>
              <a:rPr lang="en-ZA" dirty="0" smtClean="0"/>
              <a:t> will pay on Friday and that jane will deliver the car Friday afternoon.</a:t>
            </a:r>
          </a:p>
          <a:p>
            <a:r>
              <a:rPr lang="en-ZA" dirty="0" smtClean="0"/>
              <a:t>On Thursday night Jane receives a text from </a:t>
            </a:r>
            <a:r>
              <a:rPr lang="en-ZA" dirty="0" err="1" smtClean="0"/>
              <a:t>Sipho</a:t>
            </a:r>
            <a:r>
              <a:rPr lang="en-ZA" dirty="0" smtClean="0"/>
              <a:t> – “just won car in competition – don’t need you car anymore, thanks”. On Thursday night the car is stolen out of Jane’s locked garage.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802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70" y="248992"/>
            <a:ext cx="10131425" cy="974501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The eight requirements of a valid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52283"/>
            <a:ext cx="10131425" cy="5138670"/>
          </a:xfrm>
        </p:spPr>
        <p:txBody>
          <a:bodyPr>
            <a:normAutofit/>
          </a:bodyPr>
          <a:lstStyle/>
          <a:p>
            <a:r>
              <a:rPr lang="en-ZA" sz="3200" dirty="0" smtClean="0">
                <a:solidFill>
                  <a:srgbClr val="FFFF00"/>
                </a:solidFill>
              </a:rPr>
              <a:t>Lawfulness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Contractual capacity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Serious intention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Communication of intent 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Certainty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Parties of the same mind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Possibility of performance</a:t>
            </a:r>
          </a:p>
          <a:p>
            <a:r>
              <a:rPr lang="en-ZA" sz="3200" dirty="0" smtClean="0">
                <a:solidFill>
                  <a:srgbClr val="FFFF00"/>
                </a:solidFill>
              </a:rPr>
              <a:t>Compliance with formalities</a:t>
            </a:r>
            <a:endParaRPr lang="en-Z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6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lawfulness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All agreement are lawful unless prohibited by statute or common law</a:t>
            </a:r>
          </a:p>
          <a:p>
            <a:r>
              <a:rPr lang="en-ZA" sz="3200" dirty="0" smtClean="0"/>
              <a:t>Courts will not enforce if </a:t>
            </a:r>
            <a:r>
              <a:rPr lang="en-ZA" sz="3200" i="1" dirty="0" smtClean="0"/>
              <a:t>contra bones mores</a:t>
            </a:r>
            <a:endParaRPr lang="en-ZA" sz="3200" i="1" dirty="0"/>
          </a:p>
        </p:txBody>
      </p:sp>
    </p:spTree>
    <p:extLst>
      <p:ext uri="{BB962C8B-B14F-4D97-AF65-F5344CB8AC3E}">
        <p14:creationId xmlns:p14="http://schemas.microsoft.com/office/powerpoint/2010/main" val="85974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Contractual capacity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>
                <a:solidFill>
                  <a:srgbClr val="FFFF00"/>
                </a:solidFill>
              </a:rPr>
              <a:t>Capacity</a:t>
            </a:r>
            <a:r>
              <a:rPr lang="en-ZA" sz="3200" dirty="0" smtClean="0"/>
              <a:t> refers to legal competence to:</a:t>
            </a:r>
          </a:p>
          <a:p>
            <a:pPr lvl="1"/>
            <a:r>
              <a:rPr lang="en-ZA" sz="3200" dirty="0" smtClean="0"/>
              <a:t>Have rights and duties</a:t>
            </a:r>
          </a:p>
          <a:p>
            <a:pPr lvl="1"/>
            <a:r>
              <a:rPr lang="en-ZA" sz="3200" dirty="0" smtClean="0"/>
              <a:t>Perform juristic acts</a:t>
            </a:r>
          </a:p>
          <a:p>
            <a:pPr lvl="1"/>
            <a:r>
              <a:rPr lang="en-ZA" sz="3200" dirty="0" smtClean="0"/>
              <a:t>Incur civil or criminal liability</a:t>
            </a:r>
          </a:p>
          <a:p>
            <a:pPr lvl="1"/>
            <a:r>
              <a:rPr lang="en-ZA" sz="3200" dirty="0" smtClean="0"/>
              <a:t>Be a party to litigation (</a:t>
            </a:r>
            <a:r>
              <a:rPr lang="en-ZA" sz="3200" i="1" dirty="0" smtClean="0"/>
              <a:t>locus </a:t>
            </a:r>
            <a:r>
              <a:rPr lang="en-ZA" sz="3200" i="1" dirty="0" err="1" smtClean="0"/>
              <a:t>standi</a:t>
            </a:r>
            <a:r>
              <a:rPr lang="en-ZA" sz="3200" i="1" dirty="0" smtClean="0"/>
              <a:t> in </a:t>
            </a:r>
            <a:r>
              <a:rPr lang="en-ZA" sz="3200" i="1" dirty="0" err="1" smtClean="0"/>
              <a:t>iudicio</a:t>
            </a:r>
            <a:r>
              <a:rPr lang="en-ZA" sz="3200" dirty="0" smtClean="0"/>
              <a:t>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59408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Restrictions on contractual capacity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ZA" sz="3200" dirty="0" smtClean="0"/>
              <a:t>Age</a:t>
            </a:r>
          </a:p>
          <a:p>
            <a:pPr lvl="1"/>
            <a:r>
              <a:rPr lang="en-ZA" sz="3200" dirty="0" smtClean="0"/>
              <a:t>Marital status</a:t>
            </a:r>
          </a:p>
          <a:p>
            <a:pPr lvl="1"/>
            <a:r>
              <a:rPr lang="en-ZA" sz="3200" dirty="0" smtClean="0"/>
              <a:t>Mental disability</a:t>
            </a:r>
          </a:p>
          <a:p>
            <a:pPr lvl="1"/>
            <a:r>
              <a:rPr lang="en-ZA" sz="3200" dirty="0" smtClean="0"/>
              <a:t>Intoxication</a:t>
            </a:r>
          </a:p>
          <a:p>
            <a:pPr lvl="1"/>
            <a:r>
              <a:rPr lang="en-ZA" sz="3200" dirty="0" smtClean="0"/>
              <a:t>Prodigals</a:t>
            </a:r>
          </a:p>
          <a:p>
            <a:pPr lvl="1"/>
            <a:r>
              <a:rPr lang="en-ZA" sz="3200" dirty="0" smtClean="0"/>
              <a:t>Insolvency 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2698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Issues affecting contractual capacity of Minors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Ratification</a:t>
            </a:r>
          </a:p>
          <a:p>
            <a:r>
              <a:rPr lang="en-ZA" sz="3200" dirty="0" smtClean="0"/>
              <a:t>Emancipation</a:t>
            </a:r>
          </a:p>
          <a:p>
            <a:r>
              <a:rPr lang="en-ZA" sz="3200" dirty="0" smtClean="0"/>
              <a:t>Position of the fraudulent minor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07665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Serious intention to contract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All contracts are agreements but not all agreements are contracts …….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972857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ustom 1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241</TotalTime>
  <Words>1244</Words>
  <Application>Microsoft Office PowerPoint</Application>
  <PresentationFormat>Widescreen</PresentationFormat>
  <Paragraphs>208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Rockwell</vt:lpstr>
      <vt:lpstr>Segoe UI</vt:lpstr>
      <vt:lpstr>Celestial</vt:lpstr>
      <vt:lpstr>Law of contract</vt:lpstr>
      <vt:lpstr>What is a contract?</vt:lpstr>
      <vt:lpstr>Freedom of contract</vt:lpstr>
      <vt:lpstr>The eight requirements of a valid contract</vt:lpstr>
      <vt:lpstr>lawfulness</vt:lpstr>
      <vt:lpstr>Contractual capacity</vt:lpstr>
      <vt:lpstr>Restrictions on contractual capacity</vt:lpstr>
      <vt:lpstr>Issues affecting contractual capacity of Minors</vt:lpstr>
      <vt:lpstr>Serious intention to contract</vt:lpstr>
      <vt:lpstr>Serious intention to contract</vt:lpstr>
      <vt:lpstr>Communication of intent</vt:lpstr>
      <vt:lpstr>Communication of intent</vt:lpstr>
      <vt:lpstr>Communication of intent</vt:lpstr>
      <vt:lpstr>Remember</vt:lpstr>
      <vt:lpstr>certainty</vt:lpstr>
      <vt:lpstr>Parties of the same mind</vt:lpstr>
      <vt:lpstr>Possibility of performance</vt:lpstr>
      <vt:lpstr>Compliance with formalities</vt:lpstr>
      <vt:lpstr>Valid, void &amp; voidable </vt:lpstr>
      <vt:lpstr>Mistake</vt:lpstr>
      <vt:lpstr>Misrepresentation</vt:lpstr>
      <vt:lpstr>Duress</vt:lpstr>
      <vt:lpstr>Undue Influence</vt:lpstr>
      <vt:lpstr>Essential, Residual &amp; Incidental Terms</vt:lpstr>
      <vt:lpstr>Terms &amp; Conditions</vt:lpstr>
      <vt:lpstr>Suspensive Condition</vt:lpstr>
      <vt:lpstr>Resolutive Condition</vt:lpstr>
      <vt:lpstr>Contract for benefit of 3rd party</vt:lpstr>
      <vt:lpstr>Cession, Assignment, Delegation</vt:lpstr>
      <vt:lpstr>Cession</vt:lpstr>
      <vt:lpstr>Cession</vt:lpstr>
      <vt:lpstr>Assignment</vt:lpstr>
      <vt:lpstr>Assignment</vt:lpstr>
      <vt:lpstr>Delegation</vt:lpstr>
      <vt:lpstr>Remedies for breach of contract</vt:lpstr>
      <vt:lpstr>Termination of a contract</vt:lpstr>
      <vt:lpstr>Problem</vt:lpstr>
      <vt:lpstr>Problem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contract</dc:title>
  <dc:creator>AndrewT</dc:creator>
  <cp:lastModifiedBy>AndrewT</cp:lastModifiedBy>
  <cp:revision>12</cp:revision>
  <dcterms:created xsi:type="dcterms:W3CDTF">2015-06-06T19:26:18Z</dcterms:created>
  <dcterms:modified xsi:type="dcterms:W3CDTF">2015-07-28T08:26:36Z</dcterms:modified>
</cp:coreProperties>
</file>